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3" r:id="rId4"/>
    <p:sldId id="267" r:id="rId5"/>
    <p:sldId id="259" r:id="rId6"/>
    <p:sldId id="268" r:id="rId7"/>
    <p:sldId id="264" r:id="rId8"/>
    <p:sldId id="266" r:id="rId9"/>
    <p:sldId id="273" r:id="rId10"/>
    <p:sldId id="265" r:id="rId11"/>
    <p:sldId id="27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448239"/>
    <a:srgbClr val="5E4639"/>
    <a:srgbClr val="FF3300"/>
    <a:srgbClr val="231F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103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B1E5E-9BF7-4847-99D6-49BE4E0E55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67663-E74E-4E18-8F49-7EDF235B0F8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30" y="3478530"/>
            <a:ext cx="6497955" cy="3533140"/>
          </a:xfrm>
          <a:prstGeom prst="snip2Diag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535" y="2068830"/>
            <a:ext cx="2280920" cy="45180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52345" y="1102995"/>
            <a:ext cx="7994015" cy="26460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5400" b="1" dirty="0">
                <a:solidFill>
                  <a:srgbClr val="C00000"/>
                </a:solidFill>
                <a:latin typeface="方正行楷简体" panose="02010601030101010101" pitchFamily="2" charset="-122"/>
                <a:ea typeface="方正行楷简体" panose="02010601030101010101" pitchFamily="2" charset="-122"/>
              </a:rPr>
              <a:t>绩效考核与分配实例介绍</a:t>
            </a:r>
            <a:endParaRPr lang="zh-CN" altLang="en-US" sz="5400" b="1" dirty="0">
              <a:solidFill>
                <a:srgbClr val="C00000"/>
              </a:solidFill>
              <a:latin typeface="方正行楷简体" panose="02010601030101010101" pitchFamily="2" charset="-122"/>
              <a:ea typeface="方正行楷简体" panose="02010601030101010101" pitchFamily="2" charset="-122"/>
            </a:endParaRPr>
          </a:p>
          <a:p>
            <a:pPr algn="l"/>
            <a:endParaRPr lang="en-US" altLang="zh-CN" sz="2800" b="1" dirty="0">
              <a:solidFill>
                <a:srgbClr val="5E4639"/>
              </a:solidFill>
              <a:latin typeface="方正行楷简体" panose="02010601030101010101" pitchFamily="2" charset="-122"/>
              <a:ea typeface="方正行楷简体" panose="02010601030101010101" pitchFamily="2" charset="-122"/>
            </a:endParaRPr>
          </a:p>
          <a:p>
            <a:pPr algn="l"/>
            <a:endParaRPr lang="en-US" altLang="zh-CN" sz="2800" b="1" dirty="0">
              <a:solidFill>
                <a:srgbClr val="5E4639"/>
              </a:solidFill>
              <a:latin typeface="方正行楷简体" panose="02010601030101010101" pitchFamily="2" charset="-122"/>
              <a:ea typeface="方正行楷简体" panose="02010601030101010101" pitchFamily="2" charset="-122"/>
            </a:endParaRPr>
          </a:p>
          <a:p>
            <a:pPr algn="l"/>
            <a:endParaRPr lang="en-US" altLang="zh-CN" sz="2800" b="1" dirty="0">
              <a:solidFill>
                <a:srgbClr val="5E4639"/>
              </a:solidFill>
              <a:latin typeface="方正行楷简体" panose="02010601030101010101" pitchFamily="2" charset="-122"/>
              <a:ea typeface="方正行楷简体" panose="02010601030101010101" pitchFamily="2" charset="-122"/>
            </a:endParaRPr>
          </a:p>
          <a:p>
            <a:pPr algn="l"/>
            <a:r>
              <a:rPr lang="en-US" altLang="zh-CN" sz="2800" b="1" dirty="0">
                <a:solidFill>
                  <a:srgbClr val="5E4639"/>
                </a:solidFill>
                <a:latin typeface="方正行楷简体" panose="02010601030101010101" pitchFamily="2" charset="-122"/>
                <a:ea typeface="方正行楷简体" panose="02010601030101010101" pitchFamily="2" charset="-122"/>
              </a:rPr>
              <a:t>    无锡市堰桥街道社区卫生服务中心  王国清</a:t>
            </a:r>
            <a:endParaRPr lang="en-US" altLang="zh-CN" sz="2800" b="1" dirty="0">
              <a:solidFill>
                <a:srgbClr val="5E4639"/>
              </a:solidFill>
              <a:latin typeface="方正行楷简体" panose="02010601030101010101" pitchFamily="2" charset="-122"/>
              <a:ea typeface="方正行楷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4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17" decel="50000" autoRev="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2" fill="hold">
                                          <p:stCondLst>
                                            <p:cond delay="64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48" y="3271547"/>
            <a:ext cx="5549206" cy="346666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79714" y="1683142"/>
            <a:ext cx="20116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rgbClr val="5E4639"/>
                </a:solidFill>
                <a:latin typeface="叶根友毛笔行书2.0版" panose="02010601030101010101" pitchFamily="2" charset="-122"/>
                <a:ea typeface="叶根友毛笔行书2.0版" panose="02010601030101010101" pitchFamily="2" charset="-122"/>
              </a:rPr>
              <a:t>谢谢</a:t>
            </a:r>
            <a:endParaRPr lang="en-US" altLang="zh-CN" sz="7200" dirty="0" smtClean="0">
              <a:solidFill>
                <a:srgbClr val="5E4639"/>
              </a:solidFill>
              <a:latin typeface="叶根友毛笔行书2.0版" panose="02010601030101010101" pitchFamily="2" charset="-122"/>
              <a:ea typeface="叶根友毛笔行书2.0版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>
        <p14:ferris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880" y="2308225"/>
            <a:ext cx="3881120" cy="45497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5280660"/>
            <a:ext cx="2353945" cy="15773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4658" y="846742"/>
            <a:ext cx="309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 smtClean="0">
              <a:latin typeface="方正隶变简体" panose="02010601030101010101" pitchFamily="2" charset="-122"/>
              <a:ea typeface="方正隶变简体" panose="02010601030101010101" pitchFamily="2" charset="-122"/>
            </a:endParaRPr>
          </a:p>
          <a:p>
            <a:endParaRPr lang="zh-CN" altLang="en-US" dirty="0">
              <a:latin typeface="方正隶变简体" panose="02010601030101010101" pitchFamily="2" charset="-122"/>
              <a:ea typeface="方正隶变简体" panose="02010601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856740" y="942975"/>
            <a:ext cx="8701405" cy="43383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6000" b="1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</a:t>
            </a:r>
            <a:r>
              <a:rPr lang="zh-CN" altLang="en-US" sz="6000" b="1">
                <a:solidFill>
                  <a:schemeClr val="accent6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工作岗位分类</a:t>
            </a:r>
            <a:r>
              <a:rPr lang="zh-CN" altLang="en-US" sz="6000" b="1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</a:t>
            </a:r>
            <a:endParaRPr lang="zh-CN" altLang="en-US" sz="6000" b="1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endParaRPr lang="zh-CN" altLang="en-US" sz="36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600" b="1">
                <a:solidFill>
                  <a:schemeClr val="accent2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中心医疗（兼公卫）</a:t>
            </a:r>
            <a:endParaRPr lang="zh-CN" altLang="en-US" sz="3600" b="1">
              <a:solidFill>
                <a:schemeClr val="accent2">
                  <a:lumMod val="50000"/>
                </a:schemeClr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600" b="1">
                <a:solidFill>
                  <a:schemeClr val="accent2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中心公卫（疾控 妇幼保健 公卫项目管理）</a:t>
            </a:r>
            <a:endParaRPr lang="zh-CN" altLang="en-US" sz="3600" b="1">
              <a:solidFill>
                <a:schemeClr val="accent2">
                  <a:lumMod val="50000"/>
                </a:schemeClr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600" b="1">
                <a:solidFill>
                  <a:schemeClr val="accent2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服务站（医疗</a:t>
            </a:r>
            <a:r>
              <a:rPr lang="en-US" altLang="zh-CN" sz="3600" b="1">
                <a:solidFill>
                  <a:schemeClr val="accent2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+</a:t>
            </a:r>
            <a:r>
              <a:rPr lang="zh-CN" altLang="en-US" sz="3600" b="1">
                <a:solidFill>
                  <a:schemeClr val="accent2">
                    <a:lumMod val="50000"/>
                  </a:schemeClr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基本公卫）</a:t>
            </a:r>
            <a:endParaRPr lang="zh-CN" altLang="en-US" sz="3600" b="1">
              <a:solidFill>
                <a:schemeClr val="accent2">
                  <a:lumMod val="50000"/>
                </a:schemeClr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>
        <p14:ferris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2430"/>
            <a:ext cx="1824990" cy="22212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770" y="3526790"/>
            <a:ext cx="2355215" cy="326580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20" y="-172085"/>
            <a:ext cx="1629410" cy="158686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605915" y="610235"/>
            <a:ext cx="9044940" cy="51390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zh-CN" altLang="en-US" sz="40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一、中心医疗岗位的绩效考核与分配</a:t>
            </a:r>
            <a:endParaRPr lang="zh-CN" altLang="en-US" sz="40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依据工作数量、技术含量、效益</a:t>
            </a:r>
            <a:endParaRPr lang="zh-CN" altLang="en-US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临床医生科室：门急诊号数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5-8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元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/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号＋住院床日数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20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元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/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床日＋手术、治疗等收费收支结余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35-80%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＋检查、检验收入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en-US" altLang="zh-CN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10-15%</a:t>
            </a:r>
            <a:endParaRPr lang="en-US" altLang="zh-CN" sz="28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  <a:p>
            <a:pPr indent="0" algn="ctr"/>
            <a:endParaRPr lang="en-US" altLang="zh-CN" sz="28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  <a:p>
            <a:pPr indent="0" algn="ctr"/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实行院与科、科与个人二级核算与分配</a:t>
            </a:r>
            <a:endParaRPr lang="zh-CN" altLang="en-US" sz="28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科与个人通过工作量或系数分配</a:t>
            </a:r>
            <a:endParaRPr lang="zh-CN" altLang="en-US" sz="28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endParaRPr lang="zh-CN" altLang="en-US" sz="28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 algn="ctr"/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兼职公卫工作：</a:t>
            </a:r>
            <a:r>
              <a:rPr lang="zh-CN" altLang="en-US" sz="2800" b="1">
                <a:solidFill>
                  <a:srgbClr val="FF33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按数量、强度、质量</a:t>
            </a:r>
            <a:r>
              <a:rPr lang="zh-CN" altLang="en-US" sz="28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核定报酬</a:t>
            </a:r>
            <a:endParaRPr lang="zh-CN" altLang="en-US" sz="28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prism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080" y="2645410"/>
            <a:ext cx="2562860" cy="42957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36190" cy="37922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21055" y="1377315"/>
            <a:ext cx="873823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endParaRPr lang="zh-CN" altLang="en-US" sz="40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10285" y="1130935"/>
            <a:ext cx="9387840" cy="4646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40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二、中心公卫岗位的绩效考核与分配</a:t>
            </a:r>
            <a:endParaRPr lang="zh-CN" altLang="en-US" sz="40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endParaRPr lang="zh-CN" altLang="en-US" sz="32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</a:rPr>
              <a:t>根据工作需要合理安排工作人员</a:t>
            </a:r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</a:rPr>
              <a:t>根据工作强度、工作质量确定年度分配总额</a:t>
            </a:r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r>
              <a:rPr lang="zh-CN" altLang="en-US" sz="3200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</a:rPr>
              <a:t>强度系数</a:t>
            </a:r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</a:rPr>
              <a:t>按全区同岗位人均工作量确定</a:t>
            </a:r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  <a:p>
            <a:pPr indent="0"/>
            <a:r>
              <a:rPr lang="zh-CN" altLang="en-US" sz="3200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</a:rPr>
              <a:t>质量系数</a:t>
            </a:r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</a:rPr>
              <a:t>按全区同项目质量考核排名确定</a:t>
            </a:r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745" y="4097655"/>
            <a:ext cx="4568190" cy="276034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14630" y="492760"/>
            <a:ext cx="11480165" cy="5507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中心公卫科室：区人均绩效工资</a:t>
            </a:r>
            <a:r>
              <a:rPr lang="en-US" altLang="zh-CN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zh-CN" altLang="en-US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人数</a:t>
            </a:r>
            <a:r>
              <a:rPr lang="en-US" altLang="zh-CN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zh-CN" altLang="en-US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强度系数</a:t>
            </a:r>
            <a:r>
              <a:rPr lang="en-US" altLang="zh-CN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×</a:t>
            </a:r>
            <a:r>
              <a:rPr lang="zh-CN" altLang="en-US" sz="32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质量系数</a:t>
            </a:r>
            <a:endParaRPr lang="zh-CN" altLang="en-US" sz="32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</a:t>
            </a:r>
            <a:endParaRPr lang="zh-CN" altLang="en-US" sz="32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例：妇保岗位绩效考核与分配</a:t>
            </a:r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强度系数：我中心人均管理孕产妇数</a:t>
            </a:r>
            <a:r>
              <a:rPr lang="en-US" altLang="zh-CN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/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区人均管理孕产妇数</a:t>
            </a:r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质量系数：妇保质量年度考核在全区排名</a:t>
            </a:r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      </a:t>
            </a:r>
            <a:endParaRPr lang="zh-CN" altLang="en-US" sz="3200" b="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en-US" altLang="zh-CN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    </a:t>
            </a:r>
            <a:r>
              <a:rPr lang="en-US" altLang="zh-CN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1-3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名系数分别为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1.15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1.10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1.05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  <a:p>
            <a:pPr indent="0"/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  <a:p>
            <a:pPr indent="0"/>
            <a:r>
              <a:rPr lang="en-US" altLang="zh-CN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        </a:t>
            </a:r>
            <a:r>
              <a:rPr lang="en-US" altLang="zh-CN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4-7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名系数均为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1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  <a:p>
            <a:pPr indent="0"/>
            <a:r>
              <a:rPr lang="en-US" altLang="zh-CN" sz="3200" b="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        </a:t>
            </a:r>
            <a:r>
              <a:rPr lang="en-US" altLang="zh-CN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8-10</a:t>
            </a:r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名系数分别为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0.9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0.8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</a:rPr>
              <a:t>0.7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885" y="4338955"/>
            <a:ext cx="6127115" cy="25190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0"/>
            <a:ext cx="2362200" cy="17506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270"/>
            <a:ext cx="3133090" cy="2012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2785" y="1309370"/>
            <a:ext cx="11215370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/>
            <a:r>
              <a:rPr lang="zh-CN" altLang="en-US" sz="36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实行院与科、科与个人二级核算与分配</a:t>
            </a:r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ctr"/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ctr"/>
            <a:r>
              <a:rPr lang="zh-CN" altLang="en-US" sz="3600" b="1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科与个人通过个人综合评价分值分配</a:t>
            </a:r>
            <a:endParaRPr lang="zh-CN" altLang="en-US" sz="3600" b="1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ctr"/>
            <a:endParaRPr lang="zh-CN" altLang="en-US" sz="3600" b="1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个人分配收入</a:t>
            </a:r>
            <a:r>
              <a:rPr lang="en-US" altLang="zh-CN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=</a:t>
            </a:r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科分配总额</a:t>
            </a:r>
            <a:r>
              <a:rPr lang="en-US" altLang="zh-CN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/</a:t>
            </a:r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科个人综合评价总分值</a:t>
            </a:r>
            <a:r>
              <a:rPr lang="en-US" altLang="zh-CN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×</a:t>
            </a:r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个人综合评价分值</a:t>
            </a:r>
            <a:endParaRPr lang="zh-CN" altLang="en-US" sz="28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             </a:t>
            </a:r>
            <a:endParaRPr lang="zh-CN" altLang="en-US" sz="28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prism isInverted="1" isContent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8205" y="0"/>
            <a:ext cx="1397635" cy="22650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4663" y="1674201"/>
            <a:ext cx="459740" cy="23083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latin typeface="方正隶变简体" panose="02010601030101010101" pitchFamily="2" charset="-122"/>
                <a:ea typeface="方正隶变简体" panose="02010601030101010101" pitchFamily="2" charset="-122"/>
              </a:rPr>
              <a:t>。</a:t>
            </a:r>
            <a:endParaRPr lang="zh-CN" altLang="en-US" dirty="0">
              <a:latin typeface="方正隶变简体" panose="02010601030101010101" pitchFamily="2" charset="-122"/>
              <a:ea typeface="方正隶变简体" panose="02010601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5450"/>
            <a:ext cx="3153410" cy="2746375"/>
          </a:xfrm>
          <a:prstGeom prst="rect">
            <a:avLst/>
          </a:prstGeom>
        </p:spPr>
      </p:pic>
      <p:pic>
        <p:nvPicPr>
          <p:cNvPr id="12" name="图片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8485" y="4119880"/>
            <a:ext cx="1442720" cy="2713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1803400" y="427355"/>
            <a:ext cx="8144510" cy="65544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altLang="en-US" sz="36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三、服务站岗位的绩效考核与分配</a:t>
            </a:r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r>
              <a:rPr lang="zh-CN" altLang="en-US" sz="3200" b="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</a:rPr>
              <a:t>根据工作需要合理安排工作人员根据工作强度、工作质量确定年度分配总额强度系数按全区同岗位人均工作量确定质量系数按全区社区卫生质量考核排名确定</a:t>
            </a:r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pPr indent="0"/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  <a:p>
            <a:endParaRPr lang="zh-CN" altLang="en-US" sz="3200" b="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0050" y="26035"/>
            <a:ext cx="1687830" cy="1587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85" y="5093970"/>
            <a:ext cx="2640965" cy="17640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205" y="4622165"/>
            <a:ext cx="4225925" cy="24269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12850" y="448310"/>
            <a:ext cx="10045700" cy="6739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/>
            <a:r>
              <a:rPr lang="zh-CN" altLang="en-US" sz="36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服务站分配总额：</a:t>
            </a:r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zh-CN" altLang="en-US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  服务站区人均绩效工资</a:t>
            </a:r>
            <a:r>
              <a:rPr lang="en-US" altLang="zh-CN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×</a:t>
            </a:r>
            <a:r>
              <a:rPr lang="zh-CN" altLang="en-US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人数</a:t>
            </a:r>
            <a:r>
              <a:rPr lang="en-US" altLang="zh-CN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×</a:t>
            </a:r>
            <a:r>
              <a:rPr lang="zh-CN" altLang="en-US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强度系数</a:t>
            </a:r>
            <a:r>
              <a:rPr lang="en-US" altLang="zh-CN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×</a:t>
            </a:r>
            <a:r>
              <a:rPr lang="zh-CN" altLang="en-US" sz="28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质量系数</a:t>
            </a:r>
            <a:endParaRPr lang="zh-CN" altLang="en-US" sz="28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endParaRPr lang="zh-CN" altLang="en-US" sz="28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强度系数：我中心服务站人均管辖人口</a:t>
            </a:r>
            <a:r>
              <a:rPr lang="en-US" altLang="zh-CN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/</a:t>
            </a:r>
            <a:r>
              <a:rPr lang="zh-CN" altLang="en-US" sz="28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区服务站人均管辖人口质量系数：社区卫生年度考核在全区排名</a:t>
            </a:r>
            <a:endParaRPr lang="zh-CN" altLang="en-US" sz="28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endParaRPr lang="zh-CN" altLang="en-US" sz="28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zh-CN" altLang="en-US" sz="320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en-US" altLang="zh-CN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1-3</a:t>
            </a:r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名系数分别为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1.15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1.10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1.05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  <a:sym typeface="+mn-ea"/>
            </a:endParaRPr>
          </a:p>
          <a:p>
            <a:pPr indent="0"/>
            <a:r>
              <a:rPr lang="en-US" altLang="zh-CN" sz="320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       </a:t>
            </a:r>
            <a:endParaRPr lang="en-US" altLang="zh-CN" sz="320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/>
            <a:r>
              <a:rPr lang="en-US" altLang="zh-CN" sz="320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en-US" altLang="zh-CN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4-7</a:t>
            </a:r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名系数均为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1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  <a:sym typeface="+mn-ea"/>
            </a:endParaRPr>
          </a:p>
          <a:p>
            <a:pPr indent="0"/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  <a:sym typeface="+mn-ea"/>
            </a:endParaRPr>
          </a:p>
          <a:p>
            <a:pPr indent="0"/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    </a:t>
            </a:r>
            <a:r>
              <a:rPr lang="en-US" altLang="zh-CN" sz="3200" b="1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8-10</a:t>
            </a:r>
            <a:r>
              <a:rPr lang="zh-CN" altLang="en-US" sz="3200" b="1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名系数分别为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0.95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0.9</a:t>
            </a:r>
            <a:r>
              <a:rPr lang="zh-CN" altLang="en-US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、</a:t>
            </a:r>
            <a:r>
              <a:rPr lang="en-US" altLang="zh-CN" sz="3200" b="1">
                <a:solidFill>
                  <a:srgbClr val="C00000"/>
                </a:solidFill>
                <a:latin typeface="新宋体" panose="02010609030101010101" charset="-122"/>
                <a:ea typeface="新宋体" panose="02010609030101010101" charset="-122"/>
                <a:cs typeface="Calibri" panose="020F0502020204030204" charset="0"/>
                <a:sym typeface="+mn-ea"/>
              </a:rPr>
              <a:t>0.85</a:t>
            </a:r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  <a:sym typeface="+mn-ea"/>
            </a:endParaRPr>
          </a:p>
          <a:p>
            <a:pPr indent="0"/>
            <a:endParaRPr lang="en-US" altLang="zh-CN" sz="3200" b="1">
              <a:solidFill>
                <a:srgbClr val="C00000"/>
              </a:solidFill>
              <a:latin typeface="新宋体" panose="02010609030101010101" charset="-122"/>
              <a:ea typeface="新宋体" panose="02010609030101010101" charset="-122"/>
              <a:cs typeface="Calibri" panose="020F0502020204030204" charset="0"/>
              <a:sym typeface="+mn-ea"/>
            </a:endParaRPr>
          </a:p>
          <a:p>
            <a:pPr indent="0"/>
            <a:r>
              <a:rPr lang="en-US" altLang="zh-CN" sz="3200"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   </a:t>
            </a:r>
            <a:endParaRPr lang="en-US" altLang="zh-CN" sz="3200"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14:window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405" y="-625475"/>
            <a:ext cx="4069715" cy="310197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550545" y="1443990"/>
            <a:ext cx="86658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endParaRPr lang="zh-CN" altLang="en-US" sz="2800">
              <a:latin typeface="新宋体" panose="02010609030101010101" charset="-122"/>
              <a:ea typeface="新宋体" panose="02010609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200" y="1285875"/>
            <a:ext cx="10499725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/>
            <a:r>
              <a:rPr lang="zh-CN" altLang="en-US" sz="36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实行院与社区卫生管理科、科与服务站、</a:t>
            </a:r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l"/>
            <a:r>
              <a:rPr lang="zh-CN" altLang="en-US" sz="3600" b="1">
                <a:solidFill>
                  <a:srgbClr val="448239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服务站与个人三级核算与分配</a:t>
            </a:r>
            <a:endParaRPr lang="zh-CN" altLang="en-US" sz="3600" b="1">
              <a:solidFill>
                <a:srgbClr val="448239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l"/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科与服务站根据项目服务数量、质量、配款分配</a:t>
            </a:r>
            <a:endParaRPr lang="zh-CN" altLang="en-US" sz="3200">
              <a:solidFill>
                <a:srgbClr val="003366"/>
              </a:solidFill>
              <a:latin typeface="新宋体" panose="02010609030101010101" charset="-122"/>
              <a:ea typeface="新宋体" panose="02010609030101010101" charset="-122"/>
              <a:cs typeface="宋体" panose="02010600030101010101" pitchFamily="2" charset="-122"/>
              <a:sym typeface="+mn-ea"/>
            </a:endParaRPr>
          </a:p>
          <a:p>
            <a:pPr indent="0" algn="l"/>
            <a:r>
              <a:rPr lang="zh-CN" altLang="en-US" sz="3200">
                <a:solidFill>
                  <a:srgbClr val="003366"/>
                </a:solidFill>
                <a:latin typeface="新宋体" panose="02010609030101010101" charset="-122"/>
                <a:ea typeface="新宋体" panose="02010609030101010101" charset="-122"/>
                <a:cs typeface="宋体" panose="02010600030101010101" pitchFamily="2" charset="-122"/>
                <a:sym typeface="+mn-ea"/>
              </a:rPr>
              <a:t>服务站与个人根据每个人不同的工作能力、工作成效分配服务站医疗服务收入按收费收支结余奖励</a:t>
            </a:r>
            <a:r>
              <a:rPr lang="en-US" altLang="zh-CN" sz="4000" dirty="0" smtClean="0">
                <a:solidFill>
                  <a:srgbClr val="C00000"/>
                </a:solidFill>
                <a:latin typeface="叶根友毛笔行书2.0版" panose="02010601030101010101" pitchFamily="2" charset="-122"/>
                <a:ea typeface="叶根友毛笔行书2.0版" panose="02010601030101010101" pitchFamily="2" charset="-122"/>
                <a:sym typeface="+mn-ea"/>
              </a:rPr>
              <a:t>50%</a:t>
            </a:r>
            <a:endParaRPr lang="en-US" altLang="zh-CN" sz="4000" dirty="0" smtClean="0">
              <a:solidFill>
                <a:srgbClr val="C00000"/>
              </a:solidFill>
              <a:latin typeface="叶根友毛笔行书2.0版" panose="02010601030101010101" pitchFamily="2" charset="-122"/>
              <a:ea typeface="叶根友毛笔行书2.0版" panose="02010601030101010101" pitchFamily="2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wind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931</Words>
  <Application>WPS 演示</Application>
  <PresentationFormat>宽屏</PresentationFormat>
  <Paragraphs>95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方正行楷简体</vt:lpstr>
      <vt:lpstr>方正隶变简体</vt:lpstr>
      <vt:lpstr>新宋体</vt:lpstr>
      <vt:lpstr>Calibri</vt:lpstr>
      <vt:lpstr>叶根友毛笔行书2.0版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>www.tukuppt.com</dc:creator>
  <cp:keywords>tukuppt</cp:keywords>
  <cp:lastModifiedBy>Administrator</cp:lastModifiedBy>
  <cp:revision>32</cp:revision>
  <dcterms:created xsi:type="dcterms:W3CDTF">2018-01-05T06:45:00Z</dcterms:created>
  <dcterms:modified xsi:type="dcterms:W3CDTF">2018-01-08T00:18:15Z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